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970E5-230C-46E3-8493-26D51C2A1C18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5F825-0207-4C08-BF37-B6B63FC2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84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5F825-0207-4C08-BF37-B6B63FC246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07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25F825-0207-4C08-BF37-B6B63FC246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6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8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9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13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51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50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01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7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14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0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3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6170A-BA94-415B-918D-AD6D532CDD7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EC075-D78B-49E8-A698-A30B6D2A2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24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gif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AES-128</a:t>
            </a:r>
            <a:endParaRPr lang="en-US" b="1" dirty="0">
              <a:latin typeface="+mn-lt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767961" y="4225771"/>
            <a:ext cx="2900039" cy="730188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111061529 </a:t>
            </a:r>
            <a:r>
              <a:rPr lang="zh-TW" altLang="en-US" dirty="0"/>
              <a:t>周子翔</a:t>
            </a:r>
            <a:r>
              <a:rPr lang="en-US" altLang="zh-TW" dirty="0"/>
              <a:t>111061545 </a:t>
            </a:r>
            <a:r>
              <a:rPr lang="zh-TW" altLang="en-US" dirty="0"/>
              <a:t>陳揚哲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542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Key expansion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每一個</a:t>
            </a:r>
            <a:r>
              <a:rPr lang="en-US" altLang="zh-TW" dirty="0">
                <a:ea typeface="微軟正黑體" panose="020B0604030504040204" pitchFamily="34" charset="-120"/>
              </a:rPr>
              <a:t>cycle</a:t>
            </a:r>
            <a:r>
              <a:rPr lang="zh-TW" altLang="en-US" dirty="0">
                <a:ea typeface="微軟正黑體" panose="020B0604030504040204" pitchFamily="34" charset="-120"/>
              </a:rPr>
              <a:t>可以輸出</a:t>
            </a:r>
            <a:r>
              <a:rPr lang="en-US" altLang="zh-TW" dirty="0"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ea typeface="微軟正黑體" panose="020B0604030504040204" pitchFamily="34" charset="-120"/>
              </a:rPr>
              <a:t>把</a:t>
            </a:r>
            <a:r>
              <a:rPr lang="en-US" altLang="zh-TW" dirty="0">
                <a:ea typeface="微軟正黑體" panose="020B0604030504040204" pitchFamily="34" charset="-120"/>
              </a:rPr>
              <a:t>round key</a:t>
            </a:r>
            <a:r>
              <a:rPr lang="zh-TW" altLang="en-US" dirty="0">
                <a:ea typeface="微軟正黑體" panose="020B0604030504040204" pitchFamily="34" charset="-120"/>
              </a:rPr>
              <a:t>，總計執行</a:t>
            </a:r>
            <a:r>
              <a:rPr lang="en-US" altLang="zh-TW" dirty="0">
                <a:ea typeface="微軟正黑體" panose="020B0604030504040204" pitchFamily="34" charset="-120"/>
              </a:rPr>
              <a:t>11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cycle</a:t>
            </a:r>
          </a:p>
          <a:p>
            <a:r>
              <a:rPr lang="zh-TW" altLang="en-US" dirty="0">
                <a:ea typeface="微軟正黑體" panose="020B0604030504040204" pitchFamily="34" charset="-120"/>
              </a:rPr>
              <a:t>將輸出</a:t>
            </a:r>
            <a:r>
              <a:rPr lang="en-US" altLang="zh-TW" dirty="0">
                <a:ea typeface="微軟正黑體" panose="020B0604030504040204" pitchFamily="34" charset="-120"/>
              </a:rPr>
              <a:t>array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176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element</a:t>
            </a:r>
            <a:r>
              <a:rPr lang="zh-TW" altLang="en-US" dirty="0">
                <a:ea typeface="微軟正黑體" panose="020B0604030504040204" pitchFamily="34" charset="-120"/>
              </a:rPr>
              <a:t>分成</a:t>
            </a:r>
            <a:r>
              <a:rPr lang="en-US" altLang="zh-TW" dirty="0">
                <a:ea typeface="微軟正黑體" panose="020B0604030504040204" pitchFamily="34" charset="-120"/>
              </a:rPr>
              <a:t>11</a:t>
            </a:r>
            <a:r>
              <a:rPr lang="zh-TW" altLang="en-US" dirty="0">
                <a:ea typeface="微軟正黑體" panose="020B0604030504040204" pitchFamily="34" charset="-120"/>
              </a:rPr>
              <a:t>等份，每一份</a:t>
            </a:r>
            <a:r>
              <a:rPr lang="en-US" altLang="zh-TW" dirty="0">
                <a:ea typeface="微軟正黑體" panose="020B0604030504040204" pitchFamily="34" charset="-120"/>
              </a:rPr>
              <a:t>16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element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2347547" y="2963008"/>
            <a:ext cx="6189783" cy="35784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51993" y="3431704"/>
            <a:ext cx="5328138" cy="761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Key expansion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11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cycle</a:t>
            </a:r>
            <a:r>
              <a:rPr lang="zh-TW" altLang="en-US" dirty="0">
                <a:ea typeface="微軟正黑體" panose="020B0604030504040204" pitchFamily="34" charset="-120"/>
              </a:rPr>
              <a:t>的</a:t>
            </a:r>
            <a:r>
              <a:rPr lang="en-US" altLang="zh-TW" dirty="0">
                <a:ea typeface="微軟正黑體" panose="020B0604030504040204" pitchFamily="34" charset="-120"/>
              </a:rPr>
              <a:t>for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loop</a:t>
            </a:r>
          </a:p>
          <a:p>
            <a:r>
              <a:rPr lang="zh-TW" altLang="en-US" dirty="0">
                <a:ea typeface="微軟正黑體" panose="020B0604030504040204" pitchFamily="34" charset="-120"/>
              </a:rPr>
              <a:t>合成結果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/>
          <p:nvPr/>
        </p:nvPicPr>
        <p:blipFill rotWithShape="1">
          <a:blip r:embed="rId2"/>
          <a:srcRect b="2174"/>
          <a:stretch/>
        </p:blipFill>
        <p:spPr bwMode="auto">
          <a:xfrm>
            <a:off x="5205047" y="1352427"/>
            <a:ext cx="5805854" cy="52977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圖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28701" y="3244362"/>
            <a:ext cx="10199076" cy="167933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48508" y="4396153"/>
            <a:ext cx="9891345" cy="3429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4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Key expansion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ea typeface="微軟正黑體" panose="020B0604030504040204" pitchFamily="34" charset="-120"/>
              </a:rPr>
              <a:t>Cosim</a:t>
            </a:r>
            <a:r>
              <a:rPr lang="zh-TW" altLang="en-US" dirty="0">
                <a:ea typeface="微軟正黑體" panose="020B0604030504040204" pitchFamily="34" charset="-120"/>
              </a:rPr>
              <a:t>會僅有第一把</a:t>
            </a:r>
            <a:r>
              <a:rPr lang="en-US" altLang="zh-TW" dirty="0">
                <a:ea typeface="微軟正黑體" panose="020B0604030504040204" pitchFamily="34" charset="-120"/>
              </a:rPr>
              <a:t>round key</a:t>
            </a:r>
            <a:r>
              <a:rPr lang="zh-TW" altLang="en-US" dirty="0">
                <a:ea typeface="微軟正黑體" panose="020B0604030504040204" pitchFamily="34" charset="-120"/>
              </a:rPr>
              <a:t>會是對的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Warning</a:t>
            </a:r>
          </a:p>
          <a:p>
            <a:r>
              <a:rPr lang="en-US" altLang="zh-TW" dirty="0">
                <a:ea typeface="微軟正黑體" panose="020B0604030504040204" pitchFamily="34" charset="-120"/>
              </a:rPr>
              <a:t>Waveform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307571"/>
            <a:ext cx="10515600" cy="320516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878886"/>
            <a:ext cx="10515600" cy="61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78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  <a:ea typeface="微軟正黑體" panose="020B0604030504040204" pitchFamily="34" charset="-120"/>
              </a:rPr>
              <a:t>Key expansion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對</a:t>
            </a:r>
            <a:r>
              <a:rPr lang="en-US" altLang="zh-TW" dirty="0">
                <a:ea typeface="微軟正黑體" panose="020B0604030504040204" pitchFamily="34" charset="-120"/>
              </a:rPr>
              <a:t>for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loop</a:t>
            </a:r>
            <a:r>
              <a:rPr lang="zh-TW" altLang="en-US" dirty="0">
                <a:ea typeface="微軟正黑體" panose="020B0604030504040204" pitchFamily="34" charset="-120"/>
              </a:rPr>
              <a:t> 使用</a:t>
            </a:r>
            <a:r>
              <a:rPr lang="en-US" altLang="zh-TW" dirty="0">
                <a:ea typeface="微軟正黑體" panose="020B0604030504040204" pitchFamily="34" charset="-120"/>
              </a:rPr>
              <a:t>unroll</a:t>
            </a:r>
          </a:p>
          <a:p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合成結果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319" y="557358"/>
            <a:ext cx="5167217" cy="282423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96000" y="1189526"/>
            <a:ext cx="2681655" cy="5011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838200" y="3538589"/>
            <a:ext cx="10074336" cy="191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40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  <a:ea typeface="微軟正黑體" panose="020B0604030504040204" pitchFamily="34" charset="-120"/>
              </a:rPr>
              <a:t>Key expansion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Co-sim</a:t>
            </a:r>
            <a:r>
              <a:rPr lang="zh-TW" altLang="en-US" dirty="0">
                <a:ea typeface="微軟正黑體" panose="020B0604030504040204" pitchFamily="34" charset="-120"/>
              </a:rPr>
              <a:t>結果正確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合成會自動排程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但多耗費一倍的</a:t>
            </a:r>
            <a:r>
              <a:rPr lang="en-US" altLang="zh-TW" dirty="0">
                <a:ea typeface="微軟正黑體" panose="020B0604030504040204" pitchFamily="34" charset="-120"/>
              </a:rPr>
              <a:t>LUT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0" y="1028700"/>
            <a:ext cx="5193323" cy="2730646"/>
          </a:xfrm>
          <a:prstGeom prst="rect">
            <a:avLst/>
          </a:prstGeom>
        </p:spPr>
      </p:pic>
      <p:pic>
        <p:nvPicPr>
          <p:cNvPr id="5" name="圖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3759346"/>
            <a:ext cx="5193323" cy="25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09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輸出入使用</a:t>
            </a:r>
            <a:r>
              <a:rPr lang="en-US" altLang="zh-TW" dirty="0">
                <a:ea typeface="微軟正黑體" panose="020B0604030504040204" pitchFamily="34" charset="-120"/>
              </a:rPr>
              <a:t>Stream</a:t>
            </a:r>
            <a:r>
              <a:rPr lang="zh-TW" altLang="en-US" dirty="0">
                <a:ea typeface="微軟正黑體" panose="020B0604030504040204" pitchFamily="34" charset="-120"/>
              </a:rPr>
              <a:t>的方式，深度為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筆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一次加密為</a:t>
            </a:r>
            <a:r>
              <a:rPr lang="en-US" altLang="zh-TW" dirty="0">
                <a:ea typeface="微軟正黑體" panose="020B0604030504040204" pitchFamily="34" charset="-120"/>
              </a:rPr>
              <a:t>128</a:t>
            </a:r>
            <a:r>
              <a:rPr lang="zh-TW" altLang="en-US" dirty="0">
                <a:ea typeface="微軟正黑體" panose="020B0604030504040204" pitchFamily="34" charset="-120"/>
              </a:rPr>
              <a:t>*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bits</a:t>
            </a:r>
            <a:r>
              <a:rPr lang="zh-TW" altLang="en-US" dirty="0">
                <a:ea typeface="微軟正黑體" panose="020B0604030504040204" pitchFamily="34" charset="-120"/>
              </a:rPr>
              <a:t>也就是</a:t>
            </a:r>
            <a:r>
              <a:rPr lang="en-US" altLang="zh-TW" dirty="0">
                <a:ea typeface="微軟正黑體" panose="020B0604030504040204" pitchFamily="34" charset="-120"/>
              </a:rPr>
              <a:t>16KB</a:t>
            </a:r>
            <a:r>
              <a:rPr lang="zh-TW" altLang="en-US" dirty="0">
                <a:ea typeface="微軟正黑體" panose="020B0604030504040204" pitchFamily="34" charset="-120"/>
              </a:rPr>
              <a:t>大小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用</a:t>
            </a:r>
            <a:r>
              <a:rPr lang="en-US" altLang="zh-TW" dirty="0">
                <a:ea typeface="微軟正黑體" panose="020B0604030504040204" pitchFamily="34" charset="-120"/>
              </a:rPr>
              <a:t>Dataflow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342848"/>
            <a:ext cx="10515600" cy="34544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69023" y="4574565"/>
            <a:ext cx="7408985" cy="12195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0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定義</a:t>
            </a:r>
            <a:r>
              <a:rPr lang="en-US" dirty="0">
                <a:ea typeface="微軟正黑體" panose="020B0604030504040204" pitchFamily="34" charset="-120"/>
              </a:rPr>
              <a:t> NUM_WORDS = 16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dirty="0">
                <a:ea typeface="微軟正黑體" panose="020B0604030504040204" pitchFamily="34" charset="-120"/>
              </a:rPr>
              <a:t>DATASIZE=1024</a:t>
            </a:r>
          </a:p>
          <a:p>
            <a:r>
              <a:rPr lang="zh-TW" altLang="en-US" dirty="0">
                <a:ea typeface="微軟正黑體" panose="020B0604030504040204" pitchFamily="34" charset="-120"/>
              </a:rPr>
              <a:t>每筆資料為</a:t>
            </a:r>
            <a:r>
              <a:rPr lang="en-US" altLang="zh-TW" dirty="0">
                <a:ea typeface="微軟正黑體" panose="020B0604030504040204" pitchFamily="34" charset="-120"/>
              </a:rPr>
              <a:t>16</a:t>
            </a:r>
            <a:r>
              <a:rPr lang="zh-TW" altLang="en-US" dirty="0"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ea typeface="微軟正黑體" panose="020B0604030504040204" pitchFamily="34" charset="-120"/>
              </a:rPr>
              <a:t>8bits(128bits)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1" y="2980591"/>
            <a:ext cx="10515599" cy="35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91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First Round(round=0)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530" y="2507898"/>
            <a:ext cx="8609408" cy="288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63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微軟正黑體" panose="020B0604030504040204" pitchFamily="34" charset="-120"/>
              </a:rPr>
              <a:t>Second round to last second round(round = 1~9) 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792" y="2418936"/>
            <a:ext cx="7719646" cy="39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0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微軟正黑體" panose="020B0604030504040204" pitchFamily="34" charset="-120"/>
              </a:rPr>
              <a:t>Last round(round = 10)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038" y="2498037"/>
            <a:ext cx="8891923" cy="367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9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Outline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block</a:t>
            </a:r>
          </a:p>
          <a:p>
            <a:endParaRPr lang="en-US" dirty="0"/>
          </a:p>
          <a:p>
            <a:r>
              <a:rPr lang="en-US" dirty="0"/>
              <a:t>How</a:t>
            </a:r>
            <a:r>
              <a:rPr lang="zh-TW" altLang="en-US" dirty="0"/>
              <a:t> </a:t>
            </a:r>
            <a:r>
              <a:rPr lang="en-US" altLang="zh-TW" dirty="0"/>
              <a:t>we design our system (Code)</a:t>
            </a:r>
          </a:p>
          <a:p>
            <a:pPr lvl="1"/>
            <a:r>
              <a:rPr lang="en-US" dirty="0" err="1"/>
              <a:t>Kerenl</a:t>
            </a:r>
            <a:endParaRPr lang="en-US" dirty="0"/>
          </a:p>
          <a:p>
            <a:pPr lvl="1"/>
            <a:r>
              <a:rPr lang="en-US" dirty="0"/>
              <a:t>Host</a:t>
            </a:r>
          </a:p>
          <a:p>
            <a:pPr lvl="1"/>
            <a:endParaRPr lang="en-US" dirty="0"/>
          </a:p>
          <a:p>
            <a:r>
              <a:rPr lang="en-US" dirty="0"/>
              <a:t>Result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57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Cipher(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加密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)</a:t>
            </a:r>
            <a:endParaRPr 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>
                <a:ea typeface="微軟正黑體" panose="020B0604030504040204" pitchFamily="34" charset="-120"/>
              </a:rPr>
              <a:t>合成結果</a:t>
            </a:r>
            <a:endParaRPr lang="en-US" altLang="zh-TW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自動將第</a:t>
            </a:r>
            <a:r>
              <a:rPr lang="en-US" altLang="zh-TW" dirty="0">
                <a:ea typeface="微軟正黑體" panose="020B0604030504040204" pitchFamily="34" charset="-120"/>
              </a:rPr>
              <a:t>2~</a:t>
            </a:r>
            <a:r>
              <a:rPr lang="zh-TW" altLang="en-US" dirty="0">
                <a:ea typeface="微軟正黑體" panose="020B0604030504040204" pitchFamily="34" charset="-120"/>
              </a:rPr>
              <a:t>倒數第</a:t>
            </a:r>
            <a:r>
              <a:rPr lang="en-US" altLang="zh-TW" dirty="0">
                <a:ea typeface="微軟正黑體" panose="020B0604030504040204" pitchFamily="34" charset="-120"/>
              </a:rPr>
              <a:t>2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round</a:t>
            </a:r>
            <a:r>
              <a:rPr lang="zh-TW" altLang="en-US" dirty="0">
                <a:ea typeface="微軟正黑體" panose="020B0604030504040204" pitchFamily="34" charset="-120"/>
              </a:rPr>
              <a:t>的</a:t>
            </a:r>
            <a:r>
              <a:rPr lang="en-US" altLang="zh-TW" dirty="0">
                <a:ea typeface="微軟正黑體" panose="020B0604030504040204" pitchFamily="34" charset="-120"/>
              </a:rPr>
              <a:t>for loop</a:t>
            </a:r>
            <a:r>
              <a:rPr lang="zh-TW" altLang="en-US" dirty="0">
                <a:ea typeface="微軟正黑體" panose="020B0604030504040204" pitchFamily="34" charset="-120"/>
              </a:rPr>
              <a:t>進行</a:t>
            </a:r>
            <a:r>
              <a:rPr lang="en-US" altLang="zh-TW" dirty="0">
                <a:ea typeface="微軟正黑體" panose="020B0604030504040204" pitchFamily="34" charset="-120"/>
              </a:rPr>
              <a:t>unroll</a:t>
            </a: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如同先前的</a:t>
            </a:r>
            <a:r>
              <a:rPr lang="en-US" altLang="zh-TW" dirty="0">
                <a:ea typeface="微軟正黑體" panose="020B0604030504040204" pitchFamily="34" charset="-120"/>
              </a:rPr>
              <a:t>key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expansion</a:t>
            </a:r>
          </a:p>
          <a:p>
            <a:r>
              <a:rPr lang="zh-TW" altLang="en-US" dirty="0">
                <a:ea typeface="微軟正黑體" panose="020B0604030504040204" pitchFamily="34" charset="-120"/>
              </a:rPr>
              <a:t>又因</a:t>
            </a:r>
            <a:r>
              <a:rPr lang="en-US" altLang="zh-TW" dirty="0">
                <a:ea typeface="微軟正黑體" panose="020B0604030504040204" pitchFamily="34" charset="-120"/>
              </a:rPr>
              <a:t>dataflow</a:t>
            </a:r>
            <a:r>
              <a:rPr lang="zh-TW" altLang="en-US" dirty="0">
                <a:ea typeface="微軟正黑體" panose="020B0604030504040204" pitchFamily="34" charset="-120"/>
              </a:rPr>
              <a:t>需要</a:t>
            </a:r>
            <a:r>
              <a:rPr lang="en-US" altLang="zh-TW" dirty="0"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ea typeface="微軟正黑體" panose="020B0604030504040204" pitchFamily="34" charset="-120"/>
              </a:rPr>
              <a:t>層的</a:t>
            </a:r>
            <a:r>
              <a:rPr lang="en-US" altLang="zh-TW" dirty="0">
                <a:ea typeface="微軟正黑體" panose="020B0604030504040204" pitchFamily="34" charset="-120"/>
              </a:rPr>
              <a:t>flip flop</a:t>
            </a:r>
            <a:r>
              <a:rPr lang="zh-TW" altLang="en-US" dirty="0">
                <a:ea typeface="微軟正黑體" panose="020B0604030504040204" pitchFamily="34" charset="-120"/>
              </a:rPr>
              <a:t>隔開，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硬體資源為</a:t>
            </a:r>
            <a:r>
              <a:rPr lang="en-US" altLang="zh-TW" dirty="0">
                <a:ea typeface="微軟正黑體" panose="020B0604030504040204" pitchFamily="34" charset="-120"/>
              </a:rPr>
              <a:t>x2x5</a:t>
            </a:r>
            <a:r>
              <a:rPr lang="zh-TW" altLang="en-US" dirty="0">
                <a:ea typeface="微軟正黑體" panose="020B0604030504040204" pitchFamily="34" charset="-120"/>
              </a:rPr>
              <a:t>倍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所耗費的</a:t>
            </a:r>
            <a:r>
              <a:rPr lang="en-US" altLang="zh-TW" dirty="0">
                <a:ea typeface="微軟正黑體" panose="020B0604030504040204" pitchFamily="34" charset="-120"/>
              </a:rPr>
              <a:t>Cycle</a:t>
            </a:r>
            <a:r>
              <a:rPr lang="zh-TW" altLang="en-US" dirty="0">
                <a:ea typeface="微軟正黑體" panose="020B0604030504040204" pitchFamily="34" charset="-120"/>
              </a:rPr>
              <a:t>數為</a:t>
            </a:r>
            <a:r>
              <a:rPr lang="en-US" dirty="0">
                <a:ea typeface="微軟正黑體" panose="020B0604030504040204" pitchFamily="34" charset="-120"/>
              </a:rPr>
              <a:t>(1024+6-1)=1029</a:t>
            </a:r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1151792" y="2312377"/>
            <a:ext cx="10014437" cy="178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417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How we design our system-</a:t>
            </a:r>
            <a:r>
              <a:rPr lang="en-US" altLang="zh-TW" b="1" dirty="0">
                <a:solidFill>
                  <a:srgbClr val="FF0000"/>
                </a:solidFill>
                <a:latin typeface="+mn-lt"/>
              </a:rPr>
              <a:t>Host</a:t>
            </a:r>
            <a:endParaRPr lang="en-US" b="1" dirty="0">
              <a:latin typeface="+mn-lt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key expansion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host code (use single kernel: 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en-US" altLang="zh-TW" dirty="0"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en-US" altLang="zh-TW" dirty="0">
                <a:ea typeface="微軟正黑體" panose="020B0604030504040204" pitchFamily="34" charset="-120"/>
              </a:rPr>
              <a:t>Single compute unit</a:t>
            </a:r>
          </a:p>
          <a:p>
            <a:pPr lvl="1"/>
            <a:r>
              <a:rPr lang="en-US" altLang="zh-TW" dirty="0">
                <a:ea typeface="微軟正黑體" panose="020B0604030504040204" pitchFamily="34" charset="-120"/>
              </a:rPr>
              <a:t>Multiple compute units</a:t>
            </a:r>
          </a:p>
          <a:p>
            <a:r>
              <a:rPr lang="en-US" altLang="zh-TW" dirty="0">
                <a:ea typeface="微軟正黑體" panose="020B0604030504040204" pitchFamily="34" charset="-120"/>
              </a:rPr>
              <a:t>System host code (use two kernel: 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en-US" altLang="zh-TW" dirty="0">
                <a:ea typeface="微軟正黑體" panose="020B0604030504040204" pitchFamily="34" charset="-120"/>
              </a:rPr>
              <a:t> Cipher)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lvl="1"/>
            <a:r>
              <a:rPr lang="en-US" dirty="0">
                <a:ea typeface="微軟正黑體" panose="020B0604030504040204" pitchFamily="34" charset="-120"/>
              </a:rPr>
              <a:t>Single compute unit (</a:t>
            </a:r>
            <a:r>
              <a:rPr lang="en-US" altLang="zh-TW" dirty="0">
                <a:ea typeface="微軟正黑體" panose="020B0604030504040204" pitchFamily="34" charset="-120"/>
              </a:rPr>
              <a:t>16KB file</a:t>
            </a:r>
            <a:r>
              <a:rPr lang="en-US" dirty="0">
                <a:ea typeface="微軟正黑體" panose="020B0604030504040204" pitchFamily="34" charset="-120"/>
              </a:rPr>
              <a:t>)</a:t>
            </a:r>
          </a:p>
          <a:p>
            <a:pPr lvl="1"/>
            <a:r>
              <a:rPr lang="en-US" altLang="zh-TW" dirty="0">
                <a:ea typeface="微軟正黑體" panose="020B0604030504040204" pitchFamily="34" charset="-120"/>
              </a:rPr>
              <a:t>Single compute unit (16MB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16GB file)</a:t>
            </a:r>
          </a:p>
          <a:p>
            <a:pPr lvl="1"/>
            <a:r>
              <a:rPr lang="en-US" altLang="zh-TW" dirty="0">
                <a:ea typeface="微軟正黑體" panose="020B0604030504040204" pitchFamily="34" charset="-120"/>
              </a:rPr>
              <a:t>Multiple compute units (16GB file)</a:t>
            </a:r>
          </a:p>
          <a:p>
            <a:pPr lvl="1"/>
            <a:endParaRPr lang="en-US" altLang="zh-TW" dirty="0">
              <a:ea typeface="微軟正黑體" panose="020B0604030504040204" pitchFamily="34" charset="-120"/>
            </a:endParaRPr>
          </a:p>
          <a:p>
            <a:pPr lvl="1"/>
            <a:endParaRPr lang="en-US" dirty="0">
              <a:ea typeface="微軟正黑體" panose="020B0604030504040204" pitchFamily="34" charset="-120"/>
            </a:endParaRPr>
          </a:p>
          <a:p>
            <a:pPr lvl="1"/>
            <a:endParaRPr lang="en-US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1791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B50D2E-B063-43DB-9466-487C4973E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+mn-lt"/>
              </a:rPr>
              <a:t>Key expansion (Single compute unit) </a:t>
            </a:r>
            <a:endParaRPr lang="zh-TW" altLang="en-US" b="1" dirty="0">
              <a:latin typeface="+mn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179F5E-EAF6-4915-A658-F3CD6040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ea typeface="微軟正黑體" panose="020B0604030504040204" pitchFamily="34" charset="-120"/>
              </a:rPr>
              <a:t>Key expansion</a:t>
            </a:r>
            <a:r>
              <a:rPr lang="zh-TW" altLang="en-US" dirty="0">
                <a:ea typeface="微軟正黑體" panose="020B0604030504040204" pitchFamily="34" charset="-120"/>
              </a:rPr>
              <a:t>只進行一次運算，</a:t>
            </a:r>
            <a:r>
              <a:rPr lang="en-US" altLang="zh-TW" dirty="0">
                <a:ea typeface="微軟正黑體" panose="020B0604030504040204" pitchFamily="34" charset="-120"/>
              </a:rPr>
              <a:t>host code</a:t>
            </a:r>
            <a:r>
              <a:rPr lang="zh-TW" altLang="en-US" dirty="0">
                <a:ea typeface="微軟正黑體" panose="020B0604030504040204" pitchFamily="34" charset="-120"/>
              </a:rPr>
              <a:t>相當單純。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marL="914400" lvl="1" indent="-457200"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定義需要的</a:t>
            </a:r>
            <a:r>
              <a:rPr lang="en-US" altLang="zh-TW" dirty="0">
                <a:ea typeface="微軟正黑體" panose="020B0604030504040204" pitchFamily="34" charset="-120"/>
              </a:rPr>
              <a:t>buffer size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把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zh-TW" altLang="en-US" dirty="0">
                <a:ea typeface="微軟正黑體" panose="020B0604030504040204" pitchFamily="34" charset="-120"/>
              </a:rPr>
              <a:t>寫入</a:t>
            </a:r>
            <a:r>
              <a:rPr lang="en-US" altLang="zh-TW" dirty="0">
                <a:ea typeface="微軟正黑體" panose="020B0604030504040204" pitchFamily="34" charset="-120"/>
              </a:rPr>
              <a:t>kernel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指定</a:t>
            </a:r>
            <a:r>
              <a:rPr lang="en-US" altLang="zh-TW" dirty="0">
                <a:ea typeface="微軟正黑體" panose="020B0604030504040204" pitchFamily="34" charset="-120"/>
              </a:rPr>
              <a:t>kernel function arguments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將</a:t>
            </a:r>
            <a:r>
              <a:rPr lang="en-US" altLang="zh-TW" dirty="0">
                <a:ea typeface="微軟正黑體" panose="020B0604030504040204" pitchFamily="34" charset="-120"/>
              </a:rPr>
              <a:t>data</a:t>
            </a:r>
            <a:r>
              <a:rPr lang="zh-TW" altLang="en-US" dirty="0">
                <a:ea typeface="微軟正黑體" panose="020B0604030504040204" pitchFamily="34" charset="-120"/>
              </a:rPr>
              <a:t>搬入</a:t>
            </a:r>
            <a:r>
              <a:rPr lang="en-US" altLang="zh-TW" dirty="0">
                <a:ea typeface="微軟正黑體" panose="020B0604030504040204" pitchFamily="34" charset="-120"/>
              </a:rPr>
              <a:t>buffer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執行運算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將</a:t>
            </a:r>
            <a:r>
              <a:rPr lang="en-US" altLang="zh-TW" dirty="0">
                <a:ea typeface="微軟正黑體" panose="020B0604030504040204" pitchFamily="34" charset="-120"/>
              </a:rPr>
              <a:t>output</a:t>
            </a:r>
            <a:r>
              <a:rPr lang="zh-TW" altLang="en-US" dirty="0">
                <a:ea typeface="微軟正黑體" panose="020B0604030504040204" pitchFamily="34" charset="-120"/>
              </a:rPr>
              <a:t>從</a:t>
            </a:r>
            <a:r>
              <a:rPr lang="en-US" altLang="zh-TW" dirty="0">
                <a:ea typeface="微軟正黑體" panose="020B0604030504040204" pitchFamily="34" charset="-120"/>
              </a:rPr>
              <a:t>buffer</a:t>
            </a:r>
            <a:r>
              <a:rPr lang="zh-TW" altLang="en-US" dirty="0">
                <a:ea typeface="微軟正黑體" panose="020B0604030504040204" pitchFamily="34" charset="-120"/>
              </a:rPr>
              <a:t>搬回</a:t>
            </a:r>
            <a:r>
              <a:rPr lang="en-US" altLang="zh-TW" dirty="0">
                <a:ea typeface="微軟正黑體" panose="020B0604030504040204" pitchFamily="34" charset="-120"/>
              </a:rPr>
              <a:t>host</a:t>
            </a:r>
            <a:r>
              <a:rPr lang="zh-TW" altLang="en-US" dirty="0">
                <a:ea typeface="微軟正黑體" panose="020B0604030504040204" pitchFamily="34" charset="-120"/>
              </a:rPr>
              <a:t>端</a:t>
            </a:r>
            <a:endParaRPr lang="en-US" altLang="zh-TW" dirty="0">
              <a:ea typeface="微軟正黑體" panose="020B0604030504040204" pitchFamily="34" charset="-120"/>
            </a:endParaRP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zh-TW" altLang="en-US" dirty="0">
                <a:ea typeface="微軟正黑體" panose="020B0604030504040204" pitchFamily="34" charset="-120"/>
              </a:rPr>
              <a:t>驗證</a:t>
            </a:r>
            <a:r>
              <a:rPr lang="en-US" altLang="zh-TW" dirty="0" err="1">
                <a:ea typeface="微軟正黑體" panose="020B0604030504040204" pitchFamily="34" charset="-120"/>
              </a:rPr>
              <a:t>roundkey</a:t>
            </a:r>
            <a:endParaRPr lang="zh-TW" altLang="en-US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8870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884DDB-C749-4824-99A5-78924CF4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b="1" dirty="0">
                <a:latin typeface="+mn-lt"/>
              </a:rPr>
              <a:t>Host Code –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Key expansion (Single compute unit) </a:t>
            </a:r>
            <a:endParaRPr lang="zh-TW" altLang="en-US" b="1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2F183F8-CCCA-4265-B062-6E739D9866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281" y="1791641"/>
            <a:ext cx="9983435" cy="470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685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B0D072-E3AC-4A7C-8023-E56E4E55B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Key expansion (Multiple compute unit)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BBD1D3-E053-4ACD-98CC-B3E2272DD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此項目僅作為測試。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compute units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將相同的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key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給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compute unit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計算。</a:t>
            </a:r>
          </a:p>
        </p:txBody>
      </p:sp>
    </p:spTree>
    <p:extLst>
      <p:ext uri="{BB962C8B-B14F-4D97-AF65-F5344CB8AC3E}">
        <p14:creationId xmlns:p14="http://schemas.microsoft.com/office/powerpoint/2010/main" val="2650110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A801A9-17B4-44C2-88B0-1062DD929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Key expansion (Multiple compute units) 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05EB97C-5420-4E0E-B129-4543C364F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3496" y="1690688"/>
            <a:ext cx="8265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48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E176B0-78EB-49AB-A2D0-D85CFF6E8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Key expansion (Multiple compute units) 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9DAC7C0-298D-4809-BDFD-73A95AE012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8911"/>
            <a:ext cx="10515600" cy="35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736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F5E3CD-1CB6-4A6A-89CC-FBD113C41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System host code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+mn-lt"/>
              </a:rPr>
              <a:t>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</a:t>
            </a:r>
            <a:endParaRPr lang="zh-TW" altLang="en-US" b="1"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21B029-8925-4129-9B76-EB7634875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Use two kernel: 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Cipher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Plaintext file size = 16 KB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Encrypt data size each iteration = 16KB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只需加密一次，不需計算</a:t>
            </a:r>
            <a:r>
              <a:rPr lang="en-US" altLang="zh-TW" dirty="0">
                <a:ea typeface="微軟正黑體" panose="020B0604030504040204" pitchFamily="34" charset="-120"/>
              </a:rPr>
              <a:t>iteration</a:t>
            </a:r>
            <a:r>
              <a:rPr lang="zh-TW" altLang="en-US" dirty="0">
                <a:ea typeface="微軟正黑體" panose="020B0604030504040204" pitchFamily="34" charset="-120"/>
              </a:rPr>
              <a:t>的次數。</a:t>
            </a:r>
          </a:p>
        </p:txBody>
      </p:sp>
    </p:spTree>
    <p:extLst>
      <p:ext uri="{BB962C8B-B14F-4D97-AF65-F5344CB8AC3E}">
        <p14:creationId xmlns:p14="http://schemas.microsoft.com/office/powerpoint/2010/main" val="1286665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7DAFB-EB21-4A60-A0F3-2FAF861D1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unit)</a:t>
            </a:r>
            <a:endParaRPr lang="zh-TW" altLang="en-US" b="1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0EB5C30-A68E-4B23-B42A-EAE879B37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297" y="1823853"/>
            <a:ext cx="77154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28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15DD8-F176-41A6-8077-4651C41EB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System host code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+mn-lt"/>
              </a:rPr>
              <a:t>–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endParaRPr lang="zh-TW" altLang="en-US" dirty="0">
              <a:latin typeface="+mn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4D2273-379B-4C71-A741-473C96A13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Use two kernel: 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Cipher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Plaintext file size = 16 MB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16GB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Encrypt data size each iteration = 16KB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此時需計算</a:t>
            </a:r>
            <a:r>
              <a:rPr lang="en-US" altLang="zh-TW" dirty="0">
                <a:ea typeface="微軟正黑體" panose="020B0604030504040204" pitchFamily="34" charset="-120"/>
              </a:rPr>
              <a:t>iteration</a:t>
            </a:r>
            <a:r>
              <a:rPr lang="zh-TW" altLang="en-US" dirty="0">
                <a:ea typeface="微軟正黑體" panose="020B0604030504040204" pitchFamily="34" charset="-120"/>
              </a:rPr>
              <a:t>的次數，分別為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次和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*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次。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endParaRPr lang="en-US" altLang="zh-TW" dirty="0">
              <a:ea typeface="微軟正黑體" panose="020B0604030504040204" pitchFamily="34" charset="-120"/>
            </a:endParaRPr>
          </a:p>
          <a:p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需要重新讀取新的資料，並重新指派給</a:t>
            </a:r>
            <a:r>
              <a:rPr lang="en-US" altLang="zh-TW" dirty="0">
                <a:ea typeface="微軟正黑體" panose="020B0604030504040204" pitchFamily="34" charset="-120"/>
              </a:rPr>
              <a:t>kernel</a:t>
            </a:r>
            <a:r>
              <a:rPr lang="zh-TW" altLang="en-US" dirty="0">
                <a:ea typeface="微軟正黑體" panose="020B0604030504040204" pitchFamily="34" charset="-120"/>
              </a:rPr>
              <a:t>運算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6A4830E-D3CE-487C-96F2-88A8F826B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4005558"/>
            <a:ext cx="6172200" cy="70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60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System block </a:t>
            </a:r>
          </a:p>
        </p:txBody>
      </p:sp>
      <p:pic>
        <p:nvPicPr>
          <p:cNvPr id="4" name="nm3YhO0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92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7482" y="1690688"/>
            <a:ext cx="5997036" cy="4351338"/>
          </a:xfrm>
        </p:spPr>
      </p:pic>
    </p:spTree>
    <p:extLst>
      <p:ext uri="{BB962C8B-B14F-4D97-AF65-F5344CB8AC3E}">
        <p14:creationId xmlns:p14="http://schemas.microsoft.com/office/powerpoint/2010/main" val="292230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81DD5A-3C5C-41C4-ADB4-3F19C5182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39DB78A-7943-4FB3-842E-DD432897D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3588" y="1690688"/>
            <a:ext cx="76648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8850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E3AAAC-523D-4C7C-BB16-7CB7BA15A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03DE0DD-20CA-4FE6-BD42-D02B9324E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362" y="1690688"/>
            <a:ext cx="86352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7508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3DCFF0-BA32-46CE-BEDA-6DD6E20DF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Single compute unit)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026E356-4C1F-43AA-B4F2-F0A4DDF73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3433" y="1823853"/>
            <a:ext cx="81251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008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7203B3-61B8-45AE-8A53-97331FF7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System host code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+mn-lt"/>
              </a:rPr>
              <a:t>–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Multiple compute unit</a:t>
            </a:r>
            <a:r>
              <a:rPr lang="zh-TW" altLang="en-US" b="1" dirty="0">
                <a:latin typeface="+mn-lt"/>
                <a:ea typeface="微軟正黑體" panose="020B0604030504040204" pitchFamily="34" charset="-120"/>
              </a:rPr>
              <a:t> </a:t>
            </a:r>
            <a:endParaRPr lang="zh-TW" altLang="en-US" dirty="0">
              <a:latin typeface="+mn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386409-86DC-4540-B3A9-BC7240E92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Use two kernel: </a:t>
            </a:r>
            <a:r>
              <a:rPr lang="en-US" altLang="zh-TW" dirty="0" err="1">
                <a:ea typeface="微軟正黑體" panose="020B0604030504040204" pitchFamily="34" charset="-120"/>
              </a:rPr>
              <a:t>Kexp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Cipher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Plaintext file size = 16 MB</a:t>
            </a:r>
            <a:r>
              <a:rPr lang="zh-TW" altLang="en-US" dirty="0"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ea typeface="微軟正黑體" panose="020B0604030504040204" pitchFamily="34" charset="-120"/>
              </a:rPr>
              <a:t>16GB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Encrypt data size each iteration = 16KB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需計算</a:t>
            </a:r>
            <a:r>
              <a:rPr lang="en-US" altLang="zh-TW" dirty="0">
                <a:ea typeface="微軟正黑體" panose="020B0604030504040204" pitchFamily="34" charset="-120"/>
              </a:rPr>
              <a:t>iteration</a:t>
            </a:r>
            <a:r>
              <a:rPr lang="zh-TW" altLang="en-US" dirty="0">
                <a:ea typeface="微軟正黑體" panose="020B0604030504040204" pitchFamily="34" charset="-120"/>
              </a:rPr>
              <a:t>的次數，分別為</a:t>
            </a:r>
            <a:r>
              <a:rPr lang="en-US" altLang="zh-TW" dirty="0">
                <a:ea typeface="微軟正黑體" panose="020B0604030504040204" pitchFamily="34" charset="-120"/>
              </a:rPr>
              <a:t>1024/CUs</a:t>
            </a:r>
            <a:r>
              <a:rPr lang="zh-TW" altLang="en-US" dirty="0">
                <a:ea typeface="微軟正黑體" panose="020B0604030504040204" pitchFamily="34" charset="-120"/>
              </a:rPr>
              <a:t>次和</a:t>
            </a:r>
            <a:r>
              <a:rPr lang="en-US" altLang="zh-TW" dirty="0">
                <a:ea typeface="微軟正黑體" panose="020B0604030504040204" pitchFamily="34" charset="-120"/>
              </a:rPr>
              <a:t>1024</a:t>
            </a:r>
            <a:r>
              <a:rPr lang="zh-TW" altLang="en-US" dirty="0">
                <a:ea typeface="微軟正黑體" panose="020B0604030504040204" pitchFamily="34" charset="-120"/>
              </a:rPr>
              <a:t>*</a:t>
            </a:r>
            <a:r>
              <a:rPr lang="en-US" altLang="zh-TW" dirty="0">
                <a:ea typeface="微軟正黑體" panose="020B0604030504040204" pitchFamily="34" charset="-120"/>
              </a:rPr>
              <a:t>1024/CUs</a:t>
            </a:r>
            <a:r>
              <a:rPr lang="zh-TW" altLang="en-US" dirty="0">
                <a:ea typeface="微軟正黑體" panose="020B0604030504040204" pitchFamily="34" charset="-120"/>
              </a:rPr>
              <a:t>次。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需指派不同的</a:t>
            </a:r>
            <a:r>
              <a:rPr lang="en-US" altLang="zh-TW" dirty="0">
                <a:ea typeface="微軟正黑體" panose="020B0604030504040204" pitchFamily="34" charset="-120"/>
              </a:rPr>
              <a:t>buffer</a:t>
            </a:r>
            <a:r>
              <a:rPr lang="zh-TW" altLang="en-US" dirty="0">
                <a:ea typeface="微軟正黑體" panose="020B0604030504040204" pitchFamily="34" charset="-120"/>
              </a:rPr>
              <a:t>給各個</a:t>
            </a:r>
            <a:r>
              <a:rPr lang="en-US" altLang="zh-TW" dirty="0">
                <a:ea typeface="微軟正黑體" panose="020B0604030504040204" pitchFamily="34" charset="-120"/>
              </a:rPr>
              <a:t>Compute units</a:t>
            </a:r>
            <a:endParaRPr lang="zh-TW" altLang="en-US" dirty="0">
              <a:ea typeface="微軟正黑體" panose="020B0604030504040204" pitchFamily="34" charset="-120"/>
            </a:endParaRPr>
          </a:p>
          <a:p>
            <a:endParaRPr lang="zh-TW" alt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E0DDCB6-250C-44A6-A5C4-D11F9681D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4677944"/>
            <a:ext cx="5486400" cy="131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035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F43ACC-B227-4812-812E-B29AFD892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(Multiple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 compute unit)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B7E720A-4D80-4C1D-AE4B-F1DC454BA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748" y="1825625"/>
            <a:ext cx="87325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99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D29F5-9E0F-4043-9B48-B7F08A0A9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Host Code –</a:t>
            </a:r>
            <a:r>
              <a:rPr lang="zh-TW" altLang="en-US" b="1" dirty="0">
                <a:latin typeface="+mn-lt"/>
              </a:rPr>
              <a:t> </a:t>
            </a:r>
            <a:r>
              <a:rPr lang="en-US" altLang="zh-TW" b="1" dirty="0">
                <a:latin typeface="+mn-lt"/>
              </a:rPr>
              <a:t>System (Multiple</a:t>
            </a:r>
            <a:r>
              <a:rPr lang="en-US" altLang="zh-TW" b="1" dirty="0">
                <a:latin typeface="+mn-lt"/>
                <a:ea typeface="微軟正黑體" panose="020B0604030504040204" pitchFamily="34" charset="-120"/>
              </a:rPr>
              <a:t> compute unit)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8FF1104-EF66-42EA-8F4C-477A79C245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3220" y="1690688"/>
            <a:ext cx="98855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448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6CD5E3-7081-40D0-9BF6-0C499BBD3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+mn-lt"/>
              </a:rPr>
              <a:t>Result –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Key expansion (Single compute unit) </a:t>
            </a:r>
            <a:endParaRPr lang="zh-TW" altLang="en-US" b="1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09BB340-4F22-43C0-B7B6-BBCB45DF8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486" y="1690688"/>
            <a:ext cx="70570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154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1B6F0C-01AE-4089-9015-5321A76F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Result –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Key expansion (Multiple compute unit) </a:t>
            </a:r>
            <a:endParaRPr lang="zh-TW" altLang="en-US" dirty="0">
              <a:latin typeface="+mn-lt"/>
            </a:endParaRP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E3C8CF35-E448-4BB0-9B24-0EA6698668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429000"/>
            <a:ext cx="10515600" cy="123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396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9F8A34-ACB4-477B-9B91-45A4E2BD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Result – 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System (Single compute unit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16KB)  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2A70FF39-019E-4590-8F91-F9F0D3868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8171" y="1905524"/>
            <a:ext cx="7575658" cy="435133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A764D04-9519-4375-8565-39E4EF799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440" y="5938558"/>
            <a:ext cx="4389120" cy="63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0105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F6FF70-ED91-4746-89B7-403E3B83D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Result – 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System (Single compute unit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16MB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16GB) 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FF0E073-C067-4882-AAFB-9807499A4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6981" y="1690688"/>
            <a:ext cx="6858039" cy="435133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F705A58-3719-4C1A-B7F1-4B2428853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980" y="5876646"/>
            <a:ext cx="4069080" cy="59030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9D9A603-2093-46BA-ABF6-428C4F93A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060" y="5876646"/>
            <a:ext cx="3703320" cy="62503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8943BBA-575B-495E-B93A-594BAAF27E02}"/>
              </a:ext>
            </a:extLst>
          </p:cNvPr>
          <p:cNvSpPr txBox="1"/>
          <p:nvPr/>
        </p:nvSpPr>
        <p:spPr>
          <a:xfrm>
            <a:off x="2892879" y="6466955"/>
            <a:ext cx="320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ea typeface="微軟正黑體" panose="020B0604030504040204" pitchFamily="34" charset="-120"/>
              </a:rPr>
              <a:t>16MB</a:t>
            </a:r>
            <a:r>
              <a:rPr lang="zh-TW" altLang="en-US" dirty="0">
                <a:ea typeface="微軟正黑體" panose="020B0604030504040204" pitchFamily="34" charset="-120"/>
              </a:rPr>
              <a:t>的軟體執行時間：</a:t>
            </a:r>
            <a:r>
              <a:rPr lang="en-US" altLang="zh-TW" dirty="0">
                <a:ea typeface="微軟正黑體" panose="020B0604030504040204" pitchFamily="34" charset="-120"/>
              </a:rPr>
              <a:t>0.102s</a:t>
            </a:r>
            <a:endParaRPr lang="zh-TW" altLang="en-US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1160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System block </a:t>
            </a:r>
          </a:p>
        </p:txBody>
      </p:sp>
      <p:sp>
        <p:nvSpPr>
          <p:cNvPr id="4" name="矩形 3"/>
          <p:cNvSpPr/>
          <p:nvPr/>
        </p:nvSpPr>
        <p:spPr>
          <a:xfrm>
            <a:off x="2478919" y="4250953"/>
            <a:ext cx="1222131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Key</a:t>
            </a:r>
          </a:p>
        </p:txBody>
      </p:sp>
      <p:cxnSp>
        <p:nvCxnSpPr>
          <p:cNvPr id="6" name="直線單箭頭接點 5"/>
          <p:cNvCxnSpPr>
            <a:stCxn id="4" idx="3"/>
          </p:cNvCxnSpPr>
          <p:nvPr/>
        </p:nvCxnSpPr>
        <p:spPr>
          <a:xfrm flipV="1">
            <a:off x="3701050" y="4541098"/>
            <a:ext cx="677008" cy="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378058" y="4250953"/>
            <a:ext cx="1222131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FF"/>
                </a:solidFill>
              </a:rPr>
              <a:t>Key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expansion</a:t>
            </a:r>
          </a:p>
        </p:txBody>
      </p:sp>
      <p:sp>
        <p:nvSpPr>
          <p:cNvPr id="10" name="矩形 9"/>
          <p:cNvSpPr/>
          <p:nvPr/>
        </p:nvSpPr>
        <p:spPr>
          <a:xfrm>
            <a:off x="6269868" y="4250953"/>
            <a:ext cx="1222131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11</a:t>
            </a:r>
            <a:br>
              <a:rPr lang="en-US" altLang="zh-TW" dirty="0"/>
            </a:br>
            <a:r>
              <a:rPr lang="en-US" altLang="zh-TW" dirty="0"/>
              <a:t>round key</a:t>
            </a:r>
            <a:endParaRPr lang="en-US" dirty="0"/>
          </a:p>
        </p:txBody>
      </p:sp>
      <p:cxnSp>
        <p:nvCxnSpPr>
          <p:cNvPr id="11" name="直線單箭頭接點 10"/>
          <p:cNvCxnSpPr/>
          <p:nvPr/>
        </p:nvCxnSpPr>
        <p:spPr>
          <a:xfrm flipV="1">
            <a:off x="5600189" y="4541096"/>
            <a:ext cx="677008" cy="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269868" y="5300168"/>
            <a:ext cx="1222131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0000FF"/>
                </a:solidFill>
              </a:rPr>
              <a:t>encryption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15" name="直線單箭頭接點 14"/>
          <p:cNvCxnSpPr>
            <a:stCxn id="10" idx="2"/>
            <a:endCxn id="14" idx="0"/>
          </p:cNvCxnSpPr>
          <p:nvPr/>
        </p:nvCxnSpPr>
        <p:spPr>
          <a:xfrm>
            <a:off x="6880934" y="4831246"/>
            <a:ext cx="0" cy="4689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3970681" y="5300167"/>
            <a:ext cx="1688123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Data(plaintext)</a:t>
            </a:r>
            <a:br>
              <a:rPr lang="en-US" dirty="0"/>
            </a:br>
            <a:r>
              <a:rPr lang="en-US" dirty="0"/>
              <a:t>from stream</a:t>
            </a:r>
          </a:p>
        </p:txBody>
      </p:sp>
      <p:cxnSp>
        <p:nvCxnSpPr>
          <p:cNvPr id="20" name="直線單箭頭接點 19"/>
          <p:cNvCxnSpPr>
            <a:endCxn id="14" idx="1"/>
          </p:cNvCxnSpPr>
          <p:nvPr/>
        </p:nvCxnSpPr>
        <p:spPr>
          <a:xfrm>
            <a:off x="5658804" y="5590315"/>
            <a:ext cx="611064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8103063" y="5303096"/>
            <a:ext cx="1688123" cy="5802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ciphertext</a:t>
            </a:r>
            <a:br>
              <a:rPr lang="en-US" dirty="0"/>
            </a:br>
            <a:r>
              <a:rPr lang="en-US" dirty="0"/>
              <a:t>to stream</a:t>
            </a:r>
          </a:p>
        </p:txBody>
      </p:sp>
      <p:cxnSp>
        <p:nvCxnSpPr>
          <p:cNvPr id="23" name="直線單箭頭接點 22"/>
          <p:cNvCxnSpPr/>
          <p:nvPr/>
        </p:nvCxnSpPr>
        <p:spPr>
          <a:xfrm>
            <a:off x="7491999" y="5578589"/>
            <a:ext cx="611064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內容版面配置區 2"/>
          <p:cNvSpPr>
            <a:spLocks noGrp="1"/>
          </p:cNvSpPr>
          <p:nvPr>
            <p:ph idx="1"/>
          </p:nvPr>
        </p:nvSpPr>
        <p:spPr>
          <a:xfrm>
            <a:off x="838200" y="1557832"/>
            <a:ext cx="10515600" cy="4351338"/>
          </a:xfrm>
        </p:spPr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先用</a:t>
            </a:r>
            <a:r>
              <a:rPr lang="en-US" altLang="zh-TW" dirty="0">
                <a:ea typeface="微軟正黑體" panose="020B0604030504040204" pitchFamily="34" charset="-120"/>
              </a:rPr>
              <a:t>Key expansion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kernel</a:t>
            </a:r>
            <a:r>
              <a:rPr lang="zh-TW" altLang="en-US" dirty="0">
                <a:ea typeface="微軟正黑體" panose="020B0604030504040204" pitchFamily="34" charset="-120"/>
              </a:rPr>
              <a:t>產生</a:t>
            </a:r>
            <a:r>
              <a:rPr lang="en-US" altLang="zh-TW" dirty="0">
                <a:ea typeface="微軟正黑體" panose="020B0604030504040204" pitchFamily="34" charset="-120"/>
              </a:rPr>
              <a:t>11</a:t>
            </a:r>
            <a:r>
              <a:rPr lang="zh-TW" altLang="en-US" dirty="0">
                <a:ea typeface="微軟正黑體" panose="020B0604030504040204" pitchFamily="34" charset="-120"/>
              </a:rPr>
              <a:t>把</a:t>
            </a:r>
            <a:r>
              <a:rPr lang="en-US" altLang="zh-TW" dirty="0">
                <a:ea typeface="微軟正黑體" panose="020B0604030504040204" pitchFamily="34" charset="-120"/>
              </a:rPr>
              <a:t>round key</a:t>
            </a:r>
          </a:p>
          <a:p>
            <a:r>
              <a:rPr lang="zh-TW" altLang="en-US" dirty="0">
                <a:ea typeface="微軟正黑體" panose="020B0604030504040204" pitchFamily="34" charset="-120"/>
              </a:rPr>
              <a:t>透過</a:t>
            </a:r>
            <a:r>
              <a:rPr lang="en-US" altLang="zh-TW" dirty="0">
                <a:ea typeface="微軟正黑體" panose="020B0604030504040204" pitchFamily="34" charset="-120"/>
              </a:rPr>
              <a:t>Stream</a:t>
            </a:r>
            <a:r>
              <a:rPr lang="zh-TW" altLang="en-US" dirty="0">
                <a:ea typeface="微軟正黑體" panose="020B0604030504040204" pitchFamily="34" charset="-120"/>
              </a:rPr>
              <a:t>的方式把</a:t>
            </a:r>
            <a:r>
              <a:rPr lang="en-US" altLang="zh-TW" dirty="0">
                <a:ea typeface="微軟正黑體" panose="020B0604030504040204" pitchFamily="34" charset="-120"/>
              </a:rPr>
              <a:t>plaintext</a:t>
            </a:r>
            <a:r>
              <a:rPr lang="zh-TW" altLang="en-US" dirty="0">
                <a:ea typeface="微軟正黑體" panose="020B0604030504040204" pitchFamily="34" charset="-120"/>
              </a:rPr>
              <a:t>讀進來，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用</a:t>
            </a:r>
            <a:r>
              <a:rPr lang="en-US" altLang="zh-TW" dirty="0">
                <a:ea typeface="微軟正黑體" panose="020B0604030504040204" pitchFamily="34" charset="-120"/>
              </a:rPr>
              <a:t>Encryption kernel</a:t>
            </a:r>
            <a:r>
              <a:rPr lang="zh-TW" altLang="en-US" dirty="0">
                <a:ea typeface="微軟正黑體" panose="020B0604030504040204" pitchFamily="34" charset="-120"/>
              </a:rPr>
              <a:t>進行加密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最後再用</a:t>
            </a:r>
            <a:r>
              <a:rPr lang="en-US" altLang="zh-TW" dirty="0">
                <a:ea typeface="微軟正黑體" panose="020B0604030504040204" pitchFamily="34" charset="-120"/>
              </a:rPr>
              <a:t>Stream</a:t>
            </a:r>
            <a:r>
              <a:rPr lang="zh-TW" altLang="en-US" dirty="0">
                <a:ea typeface="微軟正黑體" panose="020B0604030504040204" pitchFamily="34" charset="-120"/>
              </a:rPr>
              <a:t>的方式把</a:t>
            </a:r>
            <a:r>
              <a:rPr lang="en-US" altLang="zh-TW" dirty="0">
                <a:ea typeface="微軟正黑體" panose="020B0604030504040204" pitchFamily="34" charset="-120"/>
              </a:rPr>
              <a:t>ciphertext</a:t>
            </a:r>
            <a:r>
              <a:rPr lang="zh-TW" altLang="en-US" dirty="0">
                <a:ea typeface="微軟正黑體" panose="020B0604030504040204" pitchFamily="34" charset="-120"/>
              </a:rPr>
              <a:t>寫出。</a:t>
            </a:r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846728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B07DA5-387E-4CFF-A75E-947CF1E7D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+mn-lt"/>
              </a:rPr>
              <a:t>Result – 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System (Multiple compute unit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16GB)</a:t>
            </a:r>
            <a:endParaRPr lang="zh-TW" altLang="en-US" dirty="0">
              <a:latin typeface="+mn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DFAC2B-0141-417F-976A-2C02C5444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當使用多個</a:t>
            </a:r>
            <a:r>
              <a:rPr lang="en-US" altLang="zh-TW" dirty="0">
                <a:ea typeface="微軟正黑體" panose="020B0604030504040204" pitchFamily="34" charset="-120"/>
              </a:rPr>
              <a:t>kernel</a:t>
            </a:r>
            <a:r>
              <a:rPr lang="zh-TW" altLang="en-US" dirty="0">
                <a:ea typeface="微軟正黑體" panose="020B0604030504040204" pitchFamily="34" charset="-120"/>
              </a:rPr>
              <a:t>時會出現</a:t>
            </a:r>
            <a:r>
              <a:rPr lang="en-US" altLang="zh-TW" dirty="0">
                <a:ea typeface="微軟正黑體" panose="020B0604030504040204" pitchFamily="34" charset="-120"/>
              </a:rPr>
              <a:t>malloc(): unsorted double linked list corrupted</a:t>
            </a:r>
            <a:r>
              <a:rPr lang="zh-TW" altLang="en-US" dirty="0">
                <a:ea typeface="微軟正黑體" panose="020B0604030504040204" pitchFamily="34" charset="-120"/>
              </a:rPr>
              <a:t>的問題。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導致</a:t>
            </a:r>
            <a:r>
              <a:rPr lang="en-US" altLang="zh-TW" dirty="0" err="1">
                <a:ea typeface="微軟正黑體" panose="020B0604030504040204" pitchFamily="34" charset="-120"/>
              </a:rPr>
              <a:t>Vitis</a:t>
            </a:r>
            <a:r>
              <a:rPr lang="en-US" altLang="zh-TW" dirty="0">
                <a:ea typeface="微軟正黑體" panose="020B0604030504040204" pitchFamily="34" charset="-120"/>
              </a:rPr>
              <a:t> IDE</a:t>
            </a:r>
            <a:r>
              <a:rPr lang="zh-TW" altLang="en-US" dirty="0">
                <a:ea typeface="微軟正黑體" panose="020B0604030504040204" pitchFamily="34" charset="-120"/>
              </a:rPr>
              <a:t>執行</a:t>
            </a:r>
            <a:r>
              <a:rPr lang="en-US" altLang="zh-TW" dirty="0">
                <a:ea typeface="微軟正黑體" panose="020B0604030504040204" pitchFamily="34" charset="-120"/>
              </a:rPr>
              <a:t>Host Code</a:t>
            </a:r>
            <a:r>
              <a:rPr lang="zh-TW" altLang="en-US" dirty="0">
                <a:ea typeface="微軟正黑體" panose="020B0604030504040204" pitchFamily="34" charset="-120"/>
              </a:rPr>
              <a:t>時無法產生</a:t>
            </a:r>
            <a:r>
              <a:rPr lang="en-US" altLang="zh-TW" dirty="0">
                <a:ea typeface="微軟正黑體" panose="020B0604030504040204" pitchFamily="34" charset="-120"/>
              </a:rPr>
              <a:t>run summary</a:t>
            </a:r>
            <a:r>
              <a:rPr lang="zh-TW" altLang="en-US" dirty="0">
                <a:ea typeface="微軟正黑體" panose="020B0604030504040204" pitchFamily="34" charset="-12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683392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86B6E6-B735-40B7-A40F-BE2A5D76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+mn-lt"/>
              </a:rPr>
              <a:t>Result – 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System (Compute units = 2</a:t>
            </a:r>
            <a:r>
              <a:rPr lang="zh-TW" altLang="en-US" b="1" dirty="0">
                <a:latin typeface="+mn-lt"/>
              </a:rPr>
              <a:t>，</a:t>
            </a:r>
            <a:r>
              <a:rPr lang="en-US" altLang="zh-TW" b="1" dirty="0">
                <a:latin typeface="+mn-lt"/>
              </a:rPr>
              <a:t>16GB)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D57CA7F-3CC6-4E99-89A6-9F3D59E157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063" y="1763481"/>
            <a:ext cx="9223873" cy="435133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6C1F007-2B8D-4524-A682-E6093C317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059" y="5890991"/>
            <a:ext cx="3611880" cy="60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8340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A131DA-3590-4702-A54F-D31FB131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Result –  </a:t>
            </a:r>
            <a:br>
              <a:rPr lang="en-US" altLang="zh-TW" b="1" dirty="0">
                <a:latin typeface="+mn-lt"/>
              </a:rPr>
            </a:br>
            <a:r>
              <a:rPr lang="en-US" altLang="zh-TW" b="1" dirty="0">
                <a:latin typeface="+mn-lt"/>
              </a:rPr>
              <a:t>System (Compute units =2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 4</a:t>
            </a:r>
            <a:r>
              <a:rPr lang="zh-TW" altLang="en-US" b="1" dirty="0">
                <a:latin typeface="+mn-lt"/>
              </a:rPr>
              <a:t>、</a:t>
            </a:r>
            <a:r>
              <a:rPr lang="en-US" altLang="zh-TW" b="1" dirty="0">
                <a:latin typeface="+mn-lt"/>
              </a:rPr>
              <a:t>8</a:t>
            </a:r>
            <a:r>
              <a:rPr lang="zh-TW" altLang="en-US" b="1" dirty="0">
                <a:latin typeface="+mn-lt"/>
              </a:rPr>
              <a:t>，</a:t>
            </a:r>
            <a:r>
              <a:rPr lang="en-US" altLang="zh-TW" b="1" dirty="0">
                <a:latin typeface="+mn-lt"/>
              </a:rPr>
              <a:t>16GB)</a:t>
            </a:r>
            <a:endParaRPr lang="zh-TW" altLang="en-US" dirty="0">
              <a:latin typeface="+mn-lt"/>
            </a:endParaRP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B9F30EE0-4973-4BCF-BEFA-B0046EC34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7"/>
          <a:stretch/>
        </p:blipFill>
        <p:spPr>
          <a:xfrm>
            <a:off x="3377722" y="3611653"/>
            <a:ext cx="5886262" cy="82436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27770DF-99C7-4A46-81B3-781F14576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3377722" y="4822406"/>
            <a:ext cx="5886262" cy="82436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B11FC1B-76FB-4557-B4EB-125FF631C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722" y="2491082"/>
            <a:ext cx="4946961" cy="8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07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+mn-lt"/>
              </a:rPr>
              <a:t>How we design our system-</a:t>
            </a:r>
            <a:r>
              <a:rPr lang="en-US" altLang="zh-TW" b="1" dirty="0">
                <a:solidFill>
                  <a:srgbClr val="FF0000"/>
                </a:solidFill>
                <a:latin typeface="+mn-lt"/>
              </a:rPr>
              <a:t>Kernel</a:t>
            </a:r>
            <a:endParaRPr lang="en-US" b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我們一改先前提出的</a:t>
            </a:r>
            <a:r>
              <a:rPr lang="en-US" altLang="zh-TW" dirty="0">
                <a:ea typeface="微軟正黑體" panose="020B0604030504040204" pitchFamily="34" charset="-120"/>
              </a:rPr>
              <a:t>block design</a:t>
            </a:r>
          </a:p>
          <a:p>
            <a:endParaRPr lang="en-US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先產生</a:t>
            </a:r>
            <a:r>
              <a:rPr lang="en-US" altLang="zh-TW" dirty="0">
                <a:ea typeface="微軟正黑體" panose="020B0604030504040204" pitchFamily="34" charset="-120"/>
              </a:rPr>
              <a:t>11</a:t>
            </a:r>
            <a:r>
              <a:rPr lang="zh-TW" altLang="en-US" dirty="0">
                <a:ea typeface="微軟正黑體" panose="020B0604030504040204" pitchFamily="34" charset="-120"/>
              </a:rPr>
              <a:t>把</a:t>
            </a:r>
            <a:r>
              <a:rPr lang="en-US" altLang="zh-TW" dirty="0">
                <a:ea typeface="微軟正黑體" panose="020B0604030504040204" pitchFamily="34" charset="-120"/>
              </a:rPr>
              <a:t>round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ea typeface="微軟正黑體" panose="020B0604030504040204" pitchFamily="34" charset="-120"/>
              </a:rPr>
              <a:t>key</a:t>
            </a: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加密的部份我們可以單獨複製多個</a:t>
            </a:r>
            <a:r>
              <a:rPr lang="en-US" altLang="zh-TW" dirty="0">
                <a:ea typeface="微軟正黑體" panose="020B0604030504040204" pitchFamily="34" charset="-120"/>
              </a:rPr>
              <a:t>kernel</a:t>
            </a: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不大影響我們的</a:t>
            </a:r>
            <a:r>
              <a:rPr lang="en-US" altLang="zh-TW" dirty="0">
                <a:ea typeface="微軟正黑體" panose="020B0604030504040204" pitchFamily="34" charset="-120"/>
              </a:rPr>
              <a:t>latency</a:t>
            </a:r>
          </a:p>
          <a:p>
            <a:pPr lvl="1"/>
            <a:r>
              <a:rPr lang="zh-TW" altLang="en-US" dirty="0">
                <a:ea typeface="微軟正黑體" panose="020B0604030504040204" pitchFamily="34" charset="-120"/>
              </a:rPr>
              <a:t>節省記憶體空間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Picture 3" descr="未命名绘图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308" y="2668764"/>
            <a:ext cx="4344046" cy="350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7429501" y="4783015"/>
            <a:ext cx="3209192" cy="13939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11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Round Key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4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S-Box(</a:t>
            </a:r>
            <a:r>
              <a:rPr lang="en-US" b="1" dirty="0" err="1">
                <a:latin typeface="+mn-lt"/>
              </a:rPr>
              <a:t>SubBytes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單純多工器</a:t>
            </a:r>
            <a:br>
              <a:rPr lang="en-US" altLang="zh-TW" dirty="0">
                <a:ea typeface="微軟正黑體" panose="020B0604030504040204" pitchFamily="34" charset="-120"/>
              </a:rPr>
            </a:br>
            <a:r>
              <a:rPr lang="en-US" altLang="zh-TW" dirty="0"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ea typeface="微軟正黑體" panose="020B0604030504040204" pitchFamily="34" charset="-120"/>
              </a:rPr>
              <a:t>組合邏輯</a:t>
            </a:r>
            <a:r>
              <a:rPr lang="en-US" altLang="zh-TW" dirty="0">
                <a:ea typeface="微軟正黑體" panose="020B0604030504040204" pitchFamily="34" charset="-120"/>
              </a:rPr>
              <a:t>)</a:t>
            </a:r>
          </a:p>
          <a:p>
            <a:endParaRPr lang="en-US" dirty="0">
              <a:ea typeface="微軟正黑體" panose="020B0604030504040204" pitchFamily="34" charset="-120"/>
            </a:endParaRPr>
          </a:p>
          <a:p>
            <a:r>
              <a:rPr lang="en-US" altLang="zh-TW" dirty="0">
                <a:ea typeface="微軟正黑體" panose="020B0604030504040204" pitchFamily="34" charset="-120"/>
              </a:rPr>
              <a:t>Bram</a:t>
            </a:r>
            <a:r>
              <a:rPr lang="zh-TW" altLang="en-US" dirty="0">
                <a:ea typeface="微軟正黑體" panose="020B0604030504040204" pitchFamily="34" charset="-120"/>
              </a:rPr>
              <a:t>和</a:t>
            </a:r>
            <a:r>
              <a:rPr lang="en-US" altLang="zh-TW" dirty="0">
                <a:ea typeface="微軟正黑體" panose="020B0604030504040204" pitchFamily="34" charset="-120"/>
              </a:rPr>
              <a:t>FF</a:t>
            </a:r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/>
          <p:nvPr/>
        </p:nvPicPr>
        <p:blipFill rotWithShape="1">
          <a:blip r:embed="rId2"/>
          <a:srcRect l="1662" b="4843"/>
          <a:stretch/>
        </p:blipFill>
        <p:spPr bwMode="auto">
          <a:xfrm>
            <a:off x="4516315" y="1690688"/>
            <a:ext cx="7740161" cy="47319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圖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1402348" y="4001294"/>
            <a:ext cx="9201176" cy="120454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774223" y="5187462"/>
            <a:ext cx="3596054" cy="3868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8721969" y="4422532"/>
            <a:ext cx="1820008" cy="5539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4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S-Box(</a:t>
            </a:r>
            <a:r>
              <a:rPr lang="en-US" b="1" dirty="0" err="1">
                <a:latin typeface="+mn-lt"/>
              </a:rPr>
              <a:t>SubBytes</a:t>
            </a:r>
            <a:r>
              <a:rPr lang="en-US" b="1" dirty="0">
                <a:latin typeface="+mn-lt"/>
              </a:rPr>
              <a:t>)</a:t>
            </a:r>
          </a:p>
        </p:txBody>
      </p:sp>
      <p:pic>
        <p:nvPicPr>
          <p:cNvPr id="6" name="內容版面配置區 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9138" y="2409091"/>
            <a:ext cx="8818684" cy="4351821"/>
          </a:xfrm>
          <a:prstGeom prst="rect">
            <a:avLst/>
          </a:prstGeom>
        </p:spPr>
      </p:pic>
      <p:cxnSp>
        <p:nvCxnSpPr>
          <p:cNvPr id="8" name="直線接點 7"/>
          <p:cNvCxnSpPr/>
          <p:nvPr/>
        </p:nvCxnSpPr>
        <p:spPr>
          <a:xfrm flipV="1">
            <a:off x="2198598" y="5706208"/>
            <a:ext cx="3835856" cy="12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1090245" y="3001185"/>
            <a:ext cx="9398977" cy="196068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466992" y="4082640"/>
            <a:ext cx="1828800" cy="6066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ea typeface="微軟正黑體" panose="020B0604030504040204" pitchFamily="34" charset="-120"/>
              </a:rPr>
              <a:t>查表的矩陣下一行</a:t>
            </a:r>
            <a:r>
              <a:rPr lang="en-US" altLang="zh-TW" dirty="0">
                <a:ea typeface="微軟正黑體" panose="020B0604030504040204" pitchFamily="34" charset="-120"/>
              </a:rPr>
              <a:t>pragma</a:t>
            </a:r>
            <a:r>
              <a:rPr lang="zh-TW" altLang="en-US" dirty="0">
                <a:ea typeface="微軟正黑體" panose="020B0604030504040204" pitchFamily="34" charset="-120"/>
              </a:rPr>
              <a:t> 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合成結果僅使用到</a:t>
            </a:r>
            <a:r>
              <a:rPr lang="en-US" altLang="zh-TW" dirty="0">
                <a:ea typeface="微軟正黑體" panose="020B0604030504040204" pitchFamily="34" charset="-120"/>
              </a:rPr>
              <a:t>LUT</a:t>
            </a:r>
            <a:endParaRPr lang="en-US" dirty="0">
              <a:ea typeface="微軟正黑體" panose="020B0604030504040204" pitchFamily="34" charset="-120"/>
            </a:endParaRPr>
          </a:p>
          <a:p>
            <a:endParaRPr lang="en-US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6718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+mn-lt"/>
              </a:rPr>
              <a:t>Mixcolumn</a:t>
            </a:r>
            <a:endParaRPr lang="en-US" b="1" dirty="0">
              <a:latin typeface="+mn-lt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組合邏輯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合成結果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5776547" y="914401"/>
            <a:ext cx="5732584" cy="558311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05146" y="1313063"/>
            <a:ext cx="4097216" cy="761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6245469" y="3516922"/>
            <a:ext cx="2423746" cy="2022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圖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975946" y="3046293"/>
            <a:ext cx="9223131" cy="143778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247184" y="3719145"/>
            <a:ext cx="1946031" cy="6462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6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+mn-lt"/>
              </a:rPr>
              <a:t>ShiftRows</a:t>
            </a:r>
            <a:endParaRPr lang="en-US" b="1" dirty="0">
              <a:latin typeface="+mn-lt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ea typeface="微軟正黑體" panose="020B0604030504040204" pitchFamily="34" charset="-120"/>
              </a:rPr>
              <a:t>將</a:t>
            </a:r>
            <a:r>
              <a:rPr lang="en-US" altLang="zh-TW" dirty="0">
                <a:ea typeface="微軟正黑體" panose="020B0604030504040204" pitchFamily="34" charset="-120"/>
              </a:rPr>
              <a:t>array</a:t>
            </a:r>
            <a:r>
              <a:rPr lang="zh-TW" altLang="en-US" dirty="0">
                <a:ea typeface="微軟正黑體" panose="020B0604030504040204" pitchFamily="34" charset="-120"/>
              </a:rPr>
              <a:t>重新編排</a:t>
            </a:r>
            <a:endParaRPr lang="en-US" altLang="zh-TW" dirty="0">
              <a:ea typeface="微軟正黑體" panose="020B0604030504040204" pitchFamily="34" charset="-120"/>
            </a:endParaRPr>
          </a:p>
          <a:p>
            <a:r>
              <a:rPr lang="zh-TW" altLang="en-US" dirty="0">
                <a:ea typeface="微軟正黑體" panose="020B0604030504040204" pitchFamily="34" charset="-120"/>
              </a:rPr>
              <a:t>無任何硬體資源</a:t>
            </a:r>
            <a:endParaRPr lang="en-US" dirty="0"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5249007" y="685799"/>
            <a:ext cx="5969977" cy="565821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442439" y="996235"/>
            <a:ext cx="4097216" cy="7619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1136699" y="2954216"/>
            <a:ext cx="9431654" cy="174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4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902</Words>
  <Application>Microsoft Office PowerPoint</Application>
  <PresentationFormat>寬螢幕</PresentationFormat>
  <Paragraphs>147</Paragraphs>
  <Slides>42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42</vt:i4>
      </vt:variant>
    </vt:vector>
  </HeadingPairs>
  <TitlesOfParts>
    <vt:vector size="48" baseType="lpstr">
      <vt:lpstr>微軟正黑體</vt:lpstr>
      <vt:lpstr>新細明體</vt:lpstr>
      <vt:lpstr>Arial</vt:lpstr>
      <vt:lpstr>Calibri</vt:lpstr>
      <vt:lpstr>Calibri Light</vt:lpstr>
      <vt:lpstr>Office 佈景主題</vt:lpstr>
      <vt:lpstr>AES-128</vt:lpstr>
      <vt:lpstr>Outline</vt:lpstr>
      <vt:lpstr>System block </vt:lpstr>
      <vt:lpstr>System block </vt:lpstr>
      <vt:lpstr>How we design our system-Kernel</vt:lpstr>
      <vt:lpstr>S-Box(SubBytes)</vt:lpstr>
      <vt:lpstr>S-Box(SubBytes)</vt:lpstr>
      <vt:lpstr>Mixcolumn</vt:lpstr>
      <vt:lpstr>ShiftRows</vt:lpstr>
      <vt:lpstr>Key expansion</vt:lpstr>
      <vt:lpstr>Key expansion</vt:lpstr>
      <vt:lpstr>Key expansion</vt:lpstr>
      <vt:lpstr>Key expansion</vt:lpstr>
      <vt:lpstr>Key expansion</vt:lpstr>
      <vt:lpstr>Cipher(加密)</vt:lpstr>
      <vt:lpstr>Cipher(加密)</vt:lpstr>
      <vt:lpstr>Cipher(加密)</vt:lpstr>
      <vt:lpstr>Cipher(加密)</vt:lpstr>
      <vt:lpstr>Cipher(加密)</vt:lpstr>
      <vt:lpstr>Cipher(加密)</vt:lpstr>
      <vt:lpstr>How we design our system-Host</vt:lpstr>
      <vt:lpstr>Key expansion (Single compute unit) </vt:lpstr>
      <vt:lpstr>Host Code – Key expansion (Single compute unit) </vt:lpstr>
      <vt:lpstr>Key expansion (Multiple compute unit) </vt:lpstr>
      <vt:lpstr>Host Code – Key expansion (Multiple compute units) </vt:lpstr>
      <vt:lpstr>Host Code –  Key expansion (Multiple compute units) </vt:lpstr>
      <vt:lpstr>System host code – Single compute unit</vt:lpstr>
      <vt:lpstr>Host Code – System (Single compute unit)</vt:lpstr>
      <vt:lpstr>System host code – Single compute unit </vt:lpstr>
      <vt:lpstr>Host Code – System (Single compute unit)</vt:lpstr>
      <vt:lpstr>Host Code – System (Single compute unit)</vt:lpstr>
      <vt:lpstr>Host Code – System (Single compute unit)</vt:lpstr>
      <vt:lpstr>System host code – Multiple compute unit </vt:lpstr>
      <vt:lpstr>Host Code – System (Multiple compute unit)</vt:lpstr>
      <vt:lpstr>Host Code – System (Multiple compute unit)</vt:lpstr>
      <vt:lpstr>Result –  Key expansion (Single compute unit) </vt:lpstr>
      <vt:lpstr>Result –  Key expansion (Multiple compute unit) </vt:lpstr>
      <vt:lpstr>Result –   System (Single compute unit、16KB)  </vt:lpstr>
      <vt:lpstr>Result –   System (Single compute unit、16MB、16GB) </vt:lpstr>
      <vt:lpstr>Result –   System (Multiple compute unit、16GB)</vt:lpstr>
      <vt:lpstr>Result –   System (Compute units = 2，16GB)</vt:lpstr>
      <vt:lpstr>Result –   System (Compute units =2、 4、8，16GB)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AES-128</dc:title>
  <dc:creator>周子翔</dc:creator>
  <cp:lastModifiedBy>陳揚哲</cp:lastModifiedBy>
  <cp:revision>140</cp:revision>
  <dcterms:created xsi:type="dcterms:W3CDTF">2023-06-20T07:03:51Z</dcterms:created>
  <dcterms:modified xsi:type="dcterms:W3CDTF">2023-06-20T15:48:21Z</dcterms:modified>
</cp:coreProperties>
</file>

<file path=docProps/thumbnail.jpeg>
</file>